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7" r:id="rId11"/>
    <p:sldId id="266" r:id="rId12"/>
    <p:sldId id="265" r:id="rId13"/>
    <p:sldId id="257" r:id="rId14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82"/>
    <a:srgbClr val="00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16A429-F94E-419B-BCA5-1D4CB75E83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71496-7249-4E82-A9EF-4B43A95A6CA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E62414-F5D5-43F6-BAF6-5F515D455DF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7430A6-ED5B-4A80-AEA4-9D3F9396428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98CAC00-FA5B-4F0B-B7FD-825C973C8C52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7372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5092DD-D76C-4A1F-B286-2FE525B74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4D001D-72BF-49D5-BF4F-7C0946FB1B8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06A002A-154F-457D-AC8A-62E1C45BD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026EC-0E1C-48A6-BDB4-6D3E8D4F16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D4976-B3AC-483B-A2D6-6A34EE03805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A18620-A5D7-4EB3-BF31-0AB84114B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45B4E2F-5E8F-4F01-8050-E36C71E0C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6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3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078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94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9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9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76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1A106-90C6-4818-BF6C-5A67E51F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6D73F-707F-4B13-8EC3-918C0D1E9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17D13-E762-4C49-BC8A-B2F327E0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F44C6-C569-4360-A7DA-75845E9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B3E5-87A3-448C-AB38-96817C5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7E023-0F6E-477F-9E31-2C24A824AA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B11-8579-4CEB-ADE9-D523385F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3E167D-5D92-42BC-926C-C7B85C864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FADF-B18E-423A-9BD6-9EA48A69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50BB7-76A7-48FE-9C5D-CD1C1A24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306CC-3076-412C-8D41-B911EAB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4507E-3F2B-4ECA-8BBD-7B2A91C72F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5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54DC6E-A830-4426-912D-45FE6545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D863D-F76E-4A48-A7FD-D291BAEE0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8A27D3-06D5-4845-ACCB-7355498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EBC21-532E-46A1-B7FE-DCDDBA0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E0294-1CDC-4D3B-852E-216C68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D80B47-5495-445B-AEAD-1AB7F1A1D9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00D74-40ED-4E06-BCFC-07FC7413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F5862-9CA0-415D-A81A-368D05D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485D2-D659-44DC-9674-D56505A7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2820F-3A10-4474-A053-7E6977B5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C93A0-C631-4159-B9FB-DBC9E8E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8FF874-F530-4E00-89EE-2870DF37D0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58673-3A14-4CC8-BC84-E8217B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18EDDE-7DA8-439D-B004-1778410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9C6C5-19C5-4CB2-B2C7-5D66740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E40964-C77F-49D2-BEBF-4B9EF1C5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5F307-CB78-4280-8674-B0EF9904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ED13E7-C8C0-4053-AF09-A726F79FB7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E424-474C-4027-9BE7-A2CE289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C51F-678C-4AF0-BC03-A43622FB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1C4EE-A512-4B62-9081-7525C91F1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302073-CF39-4DF2-B764-D37D3EFC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F8273-5E9F-4720-B9A8-2D233B72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76FA8-B50C-4522-930C-C730F6E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BD9679-9C43-4489-BD3C-6638FB2EB95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B3E47-8007-4E7F-9CDC-9762475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486B6-FC42-42CE-91B7-72F79761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C7DE1-430E-4F5B-9F1E-75D4DD66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74AD1-FAEF-4B6D-B53B-8DCE029FD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72705-B3FB-4BBD-B20B-335FBA0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2F64E7-EE64-4ED4-A6E9-A498892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1B9F93-1CBE-4B28-A9C9-713B352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2CA365-824A-48AD-95B8-B09A732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93BAD9-CA6A-445E-9E80-9345E37A9F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8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B1799-70B1-4170-9396-A348BD8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D23BE-95E6-48BF-A322-7FFA3DC7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B7651-937B-4CD6-86A4-BA3CF7CC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06D74-9AF1-41E1-BED9-E39785E8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3E49C-4484-44E1-8991-ADE65687FC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5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C3BABB-9DB8-4383-901F-39C7C04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333E4A-779A-4F02-92E9-FA1EDA6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AFB1-23A4-496E-85B2-75EFD3A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7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B0DF4-8381-484A-BA08-5038865D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5D588-BCD7-4CE5-B71E-8E6FDE91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A37C-B6EA-4BFF-AC47-C4026B0D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BB3FFF-6D35-4F61-819F-C0AA1FA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70349C-4A92-495B-BC74-33C8A27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0AE240-DECB-42EA-A734-9DAAD38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0FB05-6231-4228-84C8-D3200A31229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1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3006C-44EE-4FA6-ACB5-101ED13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094F23-8C55-47BA-B273-E5EDD7358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149BE9-2DAF-45A8-8857-64779D12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E0792B-84B5-48AF-8B59-D6D1E5E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25CF8D-AD21-47BA-BE1F-00C0F5FE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EB7B7-A7CD-4341-A81A-ADAAC2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6F96A-F53B-4F8B-B6B0-6A4EE0B64D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03BF5C-43FA-4190-9AA3-F2F8F0C9E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25CD2-1A35-4F48-82B6-D8A2066AE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E7D83-2B14-4FD6-A6A4-9BD3018477B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514D0-A4A6-4BDD-8A6D-9EB380855E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9CF81-45A0-406B-95C2-383D7A51EE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0FCD5CA-F01B-4675-B047-22C9B12FB8A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V="1">
            <a:off x="0" y="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 flipH="1">
            <a:off x="4500000" y="477000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B337C5-5B9A-4E9A-A43C-798FB68C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0000" y="108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07982E-6F7A-4BA9-AE1F-40D9EB2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160000" cy="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3240000" y="1705680"/>
            <a:ext cx="6660000" cy="225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SOUTENANCE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AAC075-D079-43C4-98A0-1D6F66E4DCF8}"/>
              </a:ext>
            </a:extLst>
          </p:cNvPr>
          <p:cNvSpPr txBox="1"/>
          <p:nvPr/>
        </p:nvSpPr>
        <p:spPr>
          <a:xfrm>
            <a:off x="3600000" y="3960000"/>
            <a:ext cx="6120000" cy="316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GOITY </a:t>
            </a:r>
            <a:r>
              <a:rPr lang="fr-FR" sz="16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Xabi</a:t>
            </a: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, FORTUNATO Axel, DURIEUX Nils, SANS Alexandre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Socio-culturelle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Image d’un marché de niche</a:t>
            </a:r>
          </a:p>
          <a:p>
            <a:r>
              <a:rPr lang="fr-FR" sz="2000" dirty="0"/>
              <a:t>- Avec le confinement, la population s’est déjà équipée avec des machines flambant neuves.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Public très large (touche une variété d’âges)</a:t>
            </a:r>
          </a:p>
          <a:p>
            <a:r>
              <a:rPr lang="fr-FR" sz="2000" dirty="0"/>
              <a:t>- Expansion du numérique dans la société :</a:t>
            </a:r>
          </a:p>
          <a:p>
            <a:r>
              <a:rPr lang="fr-FR" sz="2000" dirty="0"/>
              <a:t>Les ordinateurs personnels sont plus que jamais accessibles financièrement à la population</a:t>
            </a:r>
          </a:p>
          <a:p>
            <a:r>
              <a:rPr lang="fr-FR" sz="2000" dirty="0"/>
              <a:t>- La méconnaissance des clients potentiels permet la création d’un service de renseignements dans le domaine</a:t>
            </a:r>
          </a:p>
        </p:txBody>
      </p:sp>
    </p:spTree>
    <p:extLst>
      <p:ext uri="{BB962C8B-B14F-4D97-AF65-F5344CB8AC3E}">
        <p14:creationId xmlns:p14="http://schemas.microsoft.com/office/powerpoint/2010/main" val="112363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Le secteur va être polarisé autour de certaines entreprises très larges (les GAFAM, </a:t>
            </a:r>
            <a:r>
              <a:rPr lang="fr-FR" sz="2000" dirty="0" err="1"/>
              <a:t>Nvidia</a:t>
            </a:r>
            <a:r>
              <a:rPr lang="fr-FR" sz="2000" dirty="0"/>
              <a:t>…)</a:t>
            </a:r>
          </a:p>
          <a:p>
            <a:r>
              <a:rPr lang="fr-FR" sz="2000" dirty="0"/>
              <a:t>- Les innovations ont des limites (ordinateurs quantiques)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Toujours plus de produits</a:t>
            </a:r>
          </a:p>
          <a:p>
            <a:r>
              <a:rPr lang="fr-FR" sz="2000" dirty="0"/>
              <a:t>- Toujours plus d’innovations</a:t>
            </a:r>
          </a:p>
          <a:p>
            <a:r>
              <a:rPr lang="fr-FR" sz="2000" dirty="0"/>
              <a:t>- Toujours plus de puissance, de taille de stockage, ou encore d’ergonomie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FE7453-7810-C943-47B8-DF36B22C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18" y="2956720"/>
            <a:ext cx="2495449" cy="18715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0FD2B3-FCE5-BB03-3D55-03104FB2669E}"/>
              </a:ext>
            </a:extLst>
          </p:cNvPr>
          <p:cNvSpPr txBox="1"/>
          <p:nvPr/>
        </p:nvSpPr>
        <p:spPr>
          <a:xfrm>
            <a:off x="4585290" y="3768094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Photographie de l’ordinateur quantique IBM Q System One, CES de Las Vegas, 2020</a:t>
            </a:r>
          </a:p>
        </p:txBody>
      </p:sp>
    </p:spTree>
    <p:extLst>
      <p:ext uri="{BB962C8B-B14F-4D97-AF65-F5344CB8AC3E}">
        <p14:creationId xmlns:p14="http://schemas.microsoft.com/office/powerpoint/2010/main" val="31125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Forte inflation depuis 2023 : hausse des prix des composants, et moins de pouvoir d’achat. L’informatique n’étant pas un marché de produits de nécessité, moins de clients potentiels</a:t>
            </a:r>
          </a:p>
          <a:p>
            <a:r>
              <a:rPr lang="fr-FR" sz="2000" dirty="0"/>
              <a:t>- Très peu de concurrence possible dans ce marché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Démocratisation du E-Commerce, souvent moins cher pour le vendeur et l’acheteur, et très accessible dans notre société actuelle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F1CB02-93FC-FBF1-86C0-93C4B971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12" y="2525954"/>
            <a:ext cx="3747838" cy="21081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04C7622-9FCB-43C7-B504-D74A3BCE7912}"/>
              </a:ext>
            </a:extLst>
          </p:cNvPr>
          <p:cNvSpPr txBox="1"/>
          <p:nvPr/>
        </p:nvSpPr>
        <p:spPr>
          <a:xfrm>
            <a:off x="2916003" y="417924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page d’accueil du site web de LDLC, à 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https://www.ldlc.com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48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 Sous titre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7961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327E5-633A-116E-B13F-2A71323C4488}"/>
              </a:ext>
            </a:extLst>
          </p:cNvPr>
          <p:cNvSpPr txBox="1"/>
          <p:nvPr/>
        </p:nvSpPr>
        <p:spPr>
          <a:xfrm>
            <a:off x="418746" y="970288"/>
            <a:ext cx="92431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Présentation de l’entreprise</a:t>
            </a:r>
          </a:p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Présentation fonctionnelle</a:t>
            </a:r>
          </a:p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 (PESTE)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Politique		4. Technologique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Economique	5. Ecologique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3. Socio-culturelle</a:t>
            </a:r>
            <a:b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 (Porter)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Produits de substitutions	3. Pouvoirs de négociations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Concurrence</a:t>
            </a:r>
          </a:p>
        </p:txBody>
      </p:sp>
    </p:spTree>
    <p:extLst>
      <p:ext uri="{BB962C8B-B14F-4D97-AF65-F5344CB8AC3E}">
        <p14:creationId xmlns:p14="http://schemas.microsoft.com/office/powerpoint/2010/main" val="999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52901" y="142090"/>
            <a:ext cx="100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042FD4-A3C1-8B7E-3A47-758879C715E2}"/>
              </a:ext>
            </a:extLst>
          </p:cNvPr>
          <p:cNvSpPr txBox="1"/>
          <p:nvPr/>
        </p:nvSpPr>
        <p:spPr>
          <a:xfrm>
            <a:off x="287166" y="1377604"/>
            <a:ext cx="47676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fr-FR" sz="2400" b="1" dirty="0">
                <a:solidFill>
                  <a:srgbClr val="0096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c’est :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Le leader français de l’e-commerce de composants informatiques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site internet imaginé en 1996 par Laurent de la Clergerie, dont le domaine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été enregistré dès 1997.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réseau étendu à plus de 30 000 références sous 1000 marques et 100 boutiques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8E520-406C-4EEE-2808-5B7B1A525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1692275"/>
            <a:ext cx="4738688" cy="2286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DE7AA-600B-D3CC-C74E-A68E6B3B15E4}"/>
              </a:ext>
            </a:extLst>
          </p:cNvPr>
          <p:cNvSpPr txBox="1"/>
          <p:nvPr/>
        </p:nvSpPr>
        <p:spPr>
          <a:xfrm>
            <a:off x="5879366" y="3999245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Boutique LDLC proche de la place de la Victoire, à Bordeaux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682531-C084-2052-0D74-732F508463B3}"/>
              </a:ext>
            </a:extLst>
          </p:cNvPr>
          <p:cNvSpPr txBox="1"/>
          <p:nvPr/>
        </p:nvSpPr>
        <p:spPr>
          <a:xfrm>
            <a:off x="8236714" y="446737"/>
            <a:ext cx="189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0951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32988" y="1711685"/>
            <a:ext cx="5480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Approvisionnement</a:t>
            </a:r>
          </a:p>
          <a:p>
            <a:r>
              <a:rPr lang="fr-FR" sz="2000" dirty="0"/>
              <a:t>   - La fonction est comblée par les besoins en composants d’ordinateurs &amp; autres produits High-Tech</a:t>
            </a:r>
          </a:p>
          <a:p>
            <a:r>
              <a:rPr lang="fr-FR" sz="2000" dirty="0"/>
              <a:t>   - LDLC se fournit chez de nombreuses entreprises, mais les 4 principales Acadia, </a:t>
            </a:r>
            <a:r>
              <a:rPr lang="fr-FR" sz="2000" dirty="0" err="1"/>
              <a:t>Exertis</a:t>
            </a:r>
            <a:r>
              <a:rPr lang="fr-FR" sz="2000" dirty="0"/>
              <a:t>, </a:t>
            </a:r>
            <a:r>
              <a:rPr lang="fr-FR" sz="2000" dirty="0" err="1"/>
              <a:t>Textorm</a:t>
            </a:r>
            <a:r>
              <a:rPr lang="fr-FR" sz="2000" dirty="0"/>
              <a:t> et </a:t>
            </a:r>
            <a:r>
              <a:rPr lang="fr-FR" sz="2000" dirty="0" err="1"/>
              <a:t>Asialand</a:t>
            </a:r>
            <a:endParaRPr lang="fr-FR" sz="2000" u="sng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F12D63-8038-BEE0-8E38-94D65670C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99" y="2760136"/>
            <a:ext cx="1558924" cy="1558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16D515-46D4-C744-2F9A-6D7C227A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9" y="2098404"/>
            <a:ext cx="1912373" cy="4838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B639F1-2E90-7918-75F2-A3576CF8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11" y="2627267"/>
            <a:ext cx="1276704" cy="742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328DB1A-203B-D4EC-72EF-8AAFAA8C1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0" y="1770970"/>
            <a:ext cx="2162477" cy="216247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6036390" y="3905394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4 principaux fournisseurs de LDLC</a:t>
            </a:r>
          </a:p>
        </p:txBody>
      </p:sp>
    </p:spTree>
    <p:extLst>
      <p:ext uri="{BB962C8B-B14F-4D97-AF65-F5344CB8AC3E}">
        <p14:creationId xmlns:p14="http://schemas.microsoft.com/office/powerpoint/2010/main" val="559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Production</a:t>
            </a:r>
          </a:p>
          <a:p>
            <a:r>
              <a:rPr lang="fr-FR" sz="2000" dirty="0"/>
              <a:t>   - LDLC proposent des services de vente de biens sur leur site, et dans leurs boutiques</a:t>
            </a:r>
          </a:p>
          <a:p>
            <a:r>
              <a:rPr lang="fr-FR" sz="2000" dirty="0"/>
              <a:t>   - Ils proposent également des services en boutique pour des réparations, des conseils et des montages d’ordinateurs.</a:t>
            </a:r>
            <a:endParaRPr lang="fr-FR" sz="20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Gestion des ressources Humaines</a:t>
            </a:r>
          </a:p>
          <a:p>
            <a:pPr algn="r"/>
            <a:r>
              <a:rPr lang="fr-FR" sz="2000" dirty="0"/>
              <a:t>   - Selon le PDG, l’Homme est primaire de la réussite</a:t>
            </a:r>
          </a:p>
          <a:p>
            <a:pPr algn="r"/>
            <a:r>
              <a:rPr lang="fr-FR" sz="2000" dirty="0"/>
              <a:t>- Témoignages d’employés satisfaits à tout niveau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3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Commerciale</a:t>
            </a:r>
          </a:p>
          <a:p>
            <a:r>
              <a:rPr lang="fr-FR" sz="2000" dirty="0"/>
              <a:t>   - Publicité: via la télévision et des vidéos de créateurs de contenu en ligne sponsorisées</a:t>
            </a:r>
          </a:p>
          <a:p>
            <a:r>
              <a:rPr lang="fr-FR" sz="2000" dirty="0"/>
              <a:t>   - Après-vente: garanties, conseils, entretien pour une fidélisation des 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Publicité pour LDLC de la période des fêtes de fin d’année, vue à la télévision en 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889AA-D86A-919B-1FBF-59479F0A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45" y="1796003"/>
            <a:ext cx="3755395" cy="21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Comptabilité</a:t>
            </a:r>
          </a:p>
          <a:p>
            <a:r>
              <a:rPr lang="fr-FR" sz="2000" dirty="0"/>
              <a:t>   - LDLC enregistre ses chiffres de début Avril à fin Mars.</a:t>
            </a:r>
          </a:p>
          <a:p>
            <a:r>
              <a:rPr lang="fr-FR" sz="2000" dirty="0"/>
              <a:t>   - Pour la période 2022-2023, leur chiffre d’affaire s’élève à 500M d’euros. Ce qui est plus bas qu’en 2021-2022 (684.9M)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Finances</a:t>
            </a:r>
          </a:p>
          <a:p>
            <a:pPr algn="r"/>
            <a:r>
              <a:rPr lang="fr-FR" sz="2000" dirty="0"/>
              <a:t>   - Investissements chez les concurrents (rachats), comme Top Achat ou materiel.net</a:t>
            </a:r>
          </a:p>
          <a:p>
            <a:pPr algn="r"/>
            <a:r>
              <a:rPr lang="fr-FR" sz="2000" dirty="0"/>
              <a:t>- Divertissement de l’entreprise (vente de plus de produits High-Tech, consoles de jeux…)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8C958B-0A66-5AB4-C851-5B732F7D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" y="2529600"/>
            <a:ext cx="2031999" cy="20319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B1217-9849-AE02-204C-E915B757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5" y="2681726"/>
            <a:ext cx="2615898" cy="2615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D5B1E-44A4-D961-47CD-770D41D850DB}"/>
              </a:ext>
            </a:extLst>
          </p:cNvPr>
          <p:cNvSpPr txBox="1"/>
          <p:nvPr/>
        </p:nvSpPr>
        <p:spPr>
          <a:xfrm>
            <a:off x="267083" y="426695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deux entreprises rachetées par le group LDLC</a:t>
            </a:r>
          </a:p>
        </p:txBody>
      </p:sp>
    </p:spTree>
    <p:extLst>
      <p:ext uri="{BB962C8B-B14F-4D97-AF65-F5344CB8AC3E}">
        <p14:creationId xmlns:p14="http://schemas.microsoft.com/office/powerpoint/2010/main" val="4302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Politique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Projet de loi 29 afin de protéger les consommateurs contre l’obsolescence programmée. Cela peut impacter le nombre de nouveaux produits vendus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Ce même projet de loi 29 pourrait également permettre de proposer des services en lien avec le reconditionnement et la réparation d’objets et outils High-Tech</a:t>
            </a:r>
          </a:p>
        </p:txBody>
      </p:sp>
    </p:spTree>
    <p:extLst>
      <p:ext uri="{BB962C8B-B14F-4D97-AF65-F5344CB8AC3E}">
        <p14:creationId xmlns:p14="http://schemas.microsoft.com/office/powerpoint/2010/main" val="19533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Ecologique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Production polluante avec des matériaux rares, en quantités limitées</a:t>
            </a:r>
          </a:p>
          <a:p>
            <a:r>
              <a:rPr lang="fr-FR" sz="2000" dirty="0"/>
              <a:t>- Recyclage complexe, voire impossible</a:t>
            </a:r>
          </a:p>
          <a:p>
            <a:r>
              <a:rPr lang="fr-FR" sz="2000" dirty="0"/>
              <a:t>- Forte consommation d’énergie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Possibilité de produire des pièces détachées plus durables</a:t>
            </a:r>
          </a:p>
          <a:p>
            <a:r>
              <a:rPr lang="fr-FR" sz="2000" dirty="0"/>
              <a:t>- Reconditionnement</a:t>
            </a:r>
          </a:p>
          <a:p>
            <a:r>
              <a:rPr lang="fr-FR" sz="2000" dirty="0"/>
              <a:t>- Low-Tech : utiliser des composants existants pour produire un nouvel 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0A0E39-F2FB-75E8-A84D-AF19EA3DA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6" y="2876835"/>
            <a:ext cx="3228233" cy="18158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C76D4DB-0A7D-C558-3F43-34F556DDFAA0}"/>
              </a:ext>
            </a:extLst>
          </p:cNvPr>
          <p:cNvSpPr txBox="1"/>
          <p:nvPr/>
        </p:nvSpPr>
        <p:spPr>
          <a:xfrm>
            <a:off x="4237038" y="4138718"/>
            <a:ext cx="2642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conférence TED de Vinay VENKATRAMAN, « 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crafts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», 2012</a:t>
            </a:r>
          </a:p>
        </p:txBody>
      </p:sp>
    </p:spTree>
    <p:extLst>
      <p:ext uri="{BB962C8B-B14F-4D97-AF65-F5344CB8AC3E}">
        <p14:creationId xmlns:p14="http://schemas.microsoft.com/office/powerpoint/2010/main" val="27577186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841</Words>
  <Application>Microsoft Office PowerPoint</Application>
  <PresentationFormat>Personnalisé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Liberation Sans</vt:lpstr>
      <vt:lpstr>Liberation Serif</vt:lpstr>
      <vt:lpstr>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Nils Durieux</dc:creator>
  <cp:lastModifiedBy>Nils Durieux</cp:lastModifiedBy>
  <cp:revision>30</cp:revision>
  <dcterms:created xsi:type="dcterms:W3CDTF">2023-10-19T17:13:09Z</dcterms:created>
  <dcterms:modified xsi:type="dcterms:W3CDTF">2023-10-24T21:14:53Z</dcterms:modified>
</cp:coreProperties>
</file>